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4130" r:id="rId2"/>
    <p:sldId id="4132" r:id="rId3"/>
    <p:sldId id="4133" r:id="rId4"/>
    <p:sldId id="3969" r:id="rId5"/>
    <p:sldId id="4148" r:id="rId6"/>
    <p:sldId id="4150" r:id="rId7"/>
    <p:sldId id="4156" r:id="rId8"/>
    <p:sldId id="4157" r:id="rId9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oFo Sans" panose="020B0604020202020204" charset="0"/>
      <p:regular r:id="rId16"/>
      <p:bold r:id="rId17"/>
      <p:italic r:id="rId18"/>
      <p:boldItalic r:id="rId19"/>
    </p:embeddedFont>
    <p:embeddedFont>
      <p:font typeface="CoFo Sans Medium" panose="020B0604020202020204" charset="0"/>
      <p:regular r:id="rId20"/>
      <p:italic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ванова Юлия" initials="ИЮ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F9E"/>
    <a:srgbClr val="007BFC"/>
    <a:srgbClr val="FFFFFF"/>
    <a:srgbClr val="000000"/>
    <a:srgbClr val="007DFF"/>
    <a:srgbClr val="0088FF"/>
    <a:srgbClr val="1485FC"/>
    <a:srgbClr val="9DB1CF"/>
    <a:srgbClr val="DFE5EF"/>
    <a:srgbClr val="AFC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92" autoAdjust="0"/>
    <p:restoredTop sz="96327"/>
  </p:normalViewPr>
  <p:slideViewPr>
    <p:cSldViewPr snapToGrid="0">
      <p:cViewPr varScale="1">
        <p:scale>
          <a:sx n="85" d="100"/>
          <a:sy n="85" d="100"/>
        </p:scale>
        <p:origin x="706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309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6F25F-CE35-BF4E-9112-FD74369585E3}" type="datetimeFigureOut">
              <a:rPr lang="ru-RU" smtClean="0"/>
              <a:t>25.03.2025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E8802-8112-914B-8289-4DB73DC68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08BFE-49C2-4000-B6AB-B9B738ADBCEF}" type="datetimeFigureOut">
              <a:rPr lang="ru-RU" smtClean="0"/>
              <a:t>25.03.2025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A8A5B-9BD1-4419-B5B0-7D99B5F48B04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6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0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2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3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5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6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7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8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9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0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1" name="Рисунок 2"/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3" name="Текст 3"/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0" name="Текст 3"/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603030202060203" pitchFamily="34" charset="0"/>
                <a:ea typeface="CoFo Sans Medium" panose="020B0603030202060203" pitchFamily="34" charset="0"/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7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8" name="Рисунок 2"/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9" name="Скругленный прямоугольник 18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0" name="Скругленный прямоугольник 19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9" name="Скругленный прямоугольник 18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0" name="Скругленный прямоугольник 19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2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15" name="Рисунок 14"/>
          <p:cNvPicPr/>
          <p:nvPr userDrawn="1"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</p:sldLayoutIdLst>
  <p:transition spd="med"/>
  <p:txStyles>
    <p:titleStyle>
      <a:lvl1pPr marL="0" marR="0" indent="0" algn="l" defTabSz="41275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1pPr>
      <a:lvl2pPr marL="0" marR="0" indent="1143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2pPr>
      <a:lvl3pPr marL="0" marR="0" indent="2286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3pPr>
      <a:lvl4pPr marL="0" marR="0" indent="3429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4pPr>
      <a:lvl5pPr marL="0" marR="0" indent="4572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5pPr>
      <a:lvl6pPr marL="0" marR="0" indent="5715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6pPr>
      <a:lvl7pPr marL="0" marR="0" indent="6858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7pPr>
      <a:lvl8pPr marL="0" marR="0" indent="8001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8pPr>
      <a:lvl9pPr marL="0" marR="0" indent="9144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9pPr>
    </p:titleStyle>
    <p:bodyStyle>
      <a:lvl1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1pPr>
      <a:lvl2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2pPr>
      <a:lvl3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3pPr>
      <a:lvl4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4pPr>
      <a:lvl5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5pPr>
      <a:lvl6pPr marL="19050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6pPr>
      <a:lvl7pPr marL="22225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7pPr>
      <a:lvl8pPr marL="25400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8pPr>
      <a:lvl9pPr marL="28575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9pPr>
    </p:bodyStyle>
    <p:otherStyle>
      <a:lvl1pPr marL="0" marR="0" indent="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1pPr>
      <a:lvl2pPr marL="0" marR="0" indent="1143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2pPr>
      <a:lvl3pPr marL="0" marR="0" indent="2286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3pPr>
      <a:lvl4pPr marL="0" marR="0" indent="3429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4pPr>
      <a:lvl5pPr marL="0" marR="0" indent="4572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5pPr>
      <a:lvl6pPr marL="0" marR="0" indent="5715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6pPr>
      <a:lvl7pPr marL="0" marR="0" indent="6858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7pPr>
      <a:lvl8pPr marL="0" marR="0" indent="8001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8pPr>
      <a:lvl9pPr marL="0" marR="0" indent="9144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6518" y="1920502"/>
            <a:ext cx="6252845" cy="813734"/>
          </a:xfrm>
        </p:spPr>
        <p:txBody>
          <a:bodyPr>
            <a:noAutofit/>
          </a:bodyPr>
          <a:lstStyle/>
          <a:p>
            <a:r>
              <a:rPr lang="ru-RU" sz="2400" dirty="0"/>
              <a:t>Разработка модели прогнозирования объема тендера на арматуру</a:t>
            </a:r>
            <a:br>
              <a:rPr lang="ru-RU" sz="2400" dirty="0"/>
            </a:br>
            <a:endParaRPr lang="ru-RU" altLang="en-US" sz="2400" b="1" dirty="0">
              <a:solidFill>
                <a:schemeClr val="tx1"/>
              </a:solidFill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sp>
        <p:nvSpPr>
          <p:cNvPr id="3" name="Заголовок 1"/>
          <p:cNvSpPr>
            <a:spLocks noGrp="1"/>
          </p:cNvSpPr>
          <p:nvPr/>
        </p:nvSpPr>
        <p:spPr>
          <a:xfrm>
            <a:off x="616518" y="6178951"/>
            <a:ext cx="3408045" cy="31810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ru-RU" altLang="en-US" sz="2000" dirty="0">
                <a:latin typeface="CoFo Sans (Основной текст)"/>
                <a:cs typeface="Times New Roman" panose="02020603050405020304" charset="0"/>
              </a:rPr>
              <a:t>Грибов Виталий ИСП-23В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ABAEE86-9BCF-CF1C-A848-3469C92FBCCD}"/>
              </a:ext>
            </a:extLst>
          </p:cNvPr>
          <p:cNvSpPr/>
          <p:nvPr/>
        </p:nvSpPr>
        <p:spPr>
          <a:xfrm>
            <a:off x="0" y="902368"/>
            <a:ext cx="12073690" cy="5059279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tx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7B99859E-5300-F3CD-303A-7DAE6BADDB6D}"/>
              </a:ext>
            </a:extLst>
          </p:cNvPr>
          <p:cNvSpPr/>
          <p:nvPr/>
        </p:nvSpPr>
        <p:spPr>
          <a:xfrm>
            <a:off x="480060" y="2166080"/>
            <a:ext cx="6625820" cy="2043113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ru-RU" altLang="en-US" sz="2400" b="1" dirty="0">
                <a:solidFill>
                  <a:schemeClr val="accent6"/>
                </a:solidFill>
                <a:cs typeface="Times New Roman" panose="02020603050405020304" charset="0"/>
              </a:rPr>
              <a:t>Шаги выполнения</a:t>
            </a:r>
            <a:endParaRPr lang="en-US" altLang="en-US" sz="2400" b="1" dirty="0">
              <a:solidFill>
                <a:schemeClr val="accent6"/>
              </a:solidFill>
              <a:cs typeface="Times New Roman" panose="02020603050405020304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ru-RU" altLang="en-US" sz="2400" b="1" dirty="0">
              <a:solidFill>
                <a:schemeClr val="accent6"/>
              </a:solidFill>
              <a:cs typeface="Times New Roman" panose="02020603050405020304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ru-RU" altLang="en-US" sz="2400" b="1" dirty="0">
                <a:solidFill>
                  <a:schemeClr val="accent6"/>
                </a:solidFill>
                <a:cs typeface="Times New Roman" panose="02020603050405020304" charset="0"/>
              </a:rPr>
              <a:t>Процесс выполнения</a:t>
            </a:r>
            <a:endParaRPr lang="en-US" altLang="en-US" sz="2400" b="1" dirty="0">
              <a:solidFill>
                <a:schemeClr val="accent6"/>
              </a:solidFill>
              <a:cs typeface="Times New Roman" panose="02020603050405020304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ru-RU" altLang="en-US" sz="2400" b="1" dirty="0">
              <a:solidFill>
                <a:schemeClr val="accent6"/>
              </a:solidFill>
              <a:cs typeface="Times New Roman" panose="02020603050405020304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ru-RU" altLang="en-US" sz="2400" b="1" dirty="0">
                <a:solidFill>
                  <a:schemeClr val="accent6"/>
                </a:solidFill>
                <a:cs typeface="Times New Roman" panose="02020603050405020304" charset="0"/>
              </a:rPr>
              <a:t>Результат</a:t>
            </a:r>
          </a:p>
        </p:txBody>
      </p:sp>
      <p:sp>
        <p:nvSpPr>
          <p:cNvPr id="10" name="Блок-схема: завершение 9"/>
          <p:cNvSpPr/>
          <p:nvPr/>
        </p:nvSpPr>
        <p:spPr>
          <a:xfrm>
            <a:off x="480060" y="497482"/>
            <a:ext cx="4201484" cy="519351"/>
          </a:xfrm>
          <a:prstGeom prst="flowChartTerminator">
            <a:avLst/>
          </a:prstGeom>
          <a:solidFill>
            <a:srgbClr val="1485FC"/>
          </a:solidFill>
          <a:ln w="25400" cap="flat">
            <a:solidFill>
              <a:srgbClr val="1485FC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2400" b="0" i="0" u="none" strike="noStrike" cap="none" spc="0" normalizeH="0" baseline="0" dirty="0">
                <a:ln>
                  <a:noFill/>
                </a:ln>
                <a:effectLst/>
                <a:uFillTx/>
                <a:latin typeface="+mj-lt"/>
                <a:ea typeface="+mn-ea"/>
                <a:cs typeface="+mn-cs"/>
                <a:sym typeface="CoFo Sans" panose="020B0503030202060203"/>
              </a:rPr>
              <a:t>Содержание</a:t>
            </a:r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F8A86F5-66F0-0B68-F55C-A1F05BE9A505}"/>
              </a:ext>
            </a:extLst>
          </p:cNvPr>
          <p:cNvSpPr/>
          <p:nvPr/>
        </p:nvSpPr>
        <p:spPr>
          <a:xfrm>
            <a:off x="2031931" y="3036710"/>
            <a:ext cx="8128137" cy="1770698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/>
            <a:r>
              <a:rPr lang="ru-RU" sz="2400" b="1" dirty="0"/>
              <a:t>Разработка модели, которая на основе исторических данных предсказывает оптимальный объем тендера на неделю T.</a:t>
            </a:r>
          </a:p>
          <a:p>
            <a:pPr algn="ctr"/>
            <a:endParaRPr lang="ru-RU" sz="3200" dirty="0">
              <a:latin typeface="+mn-lt"/>
              <a:ea typeface="+mn-ea"/>
              <a:cs typeface="Times New Roman" panose="0202060305040502030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810F76-77B9-2EB3-4287-E4EEB9FF3760}"/>
              </a:ext>
            </a:extLst>
          </p:cNvPr>
          <p:cNvSpPr txBox="1"/>
          <p:nvPr/>
        </p:nvSpPr>
        <p:spPr>
          <a:xfrm>
            <a:off x="537283" y="1688063"/>
            <a:ext cx="6097002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altLang="en-US" sz="2400" b="1" dirty="0">
                <a:solidFill>
                  <a:schemeClr val="accent6"/>
                </a:solidFill>
                <a:latin typeface="+mj-lt"/>
                <a:cs typeface="Times New Roman" panose="02020603050405020304" charset="0"/>
              </a:rPr>
              <a:t>Цель работы</a:t>
            </a:r>
            <a:r>
              <a:rPr lang="ru-RU" altLang="en-US" sz="3600" b="1" dirty="0">
                <a:solidFill>
                  <a:schemeClr val="accent6"/>
                </a:solidFill>
                <a:latin typeface="+mj-lt"/>
                <a:cs typeface="Times New Roman" panose="02020603050405020304" charset="0"/>
              </a:rPr>
              <a:t>:</a:t>
            </a:r>
            <a:endParaRPr lang="ru-RU" sz="3600" b="1" dirty="0">
              <a:solidFill>
                <a:schemeClr val="accent6"/>
              </a:solidFill>
              <a:latin typeface="+mj-lt"/>
              <a:ea typeface="+mn-ea"/>
              <a:cs typeface="Times New Roman" panose="020206030504050203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1E085D-58B9-E950-AB8F-1B04389A2AAB}"/>
              </a:ext>
            </a:extLst>
          </p:cNvPr>
          <p:cNvSpPr txBox="1"/>
          <p:nvPr/>
        </p:nvSpPr>
        <p:spPr>
          <a:xfrm>
            <a:off x="537283" y="568642"/>
            <a:ext cx="6097002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altLang="en-US" sz="2400" b="1" dirty="0">
                <a:solidFill>
                  <a:schemeClr val="accent6"/>
                </a:solidFill>
                <a:latin typeface="+mj-lt"/>
                <a:cs typeface="Times New Roman" panose="02020603050405020304" charset="0"/>
              </a:rPr>
              <a:t>Постановка задачи</a:t>
            </a:r>
            <a:endParaRPr lang="ru-RU" sz="2400" b="1" dirty="0">
              <a:solidFill>
                <a:schemeClr val="accent6"/>
              </a:solidFill>
              <a:latin typeface="+mj-lt"/>
              <a:ea typeface="+mn-ea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Выполнение работы:</a:t>
            </a:r>
          </a:p>
        </p:txBody>
      </p:sp>
      <p:sp>
        <p:nvSpPr>
          <p:cNvPr id="45" name="Скругленный прямоугольник 44">
            <a:extLst>
              <a:ext uri="{FF2B5EF4-FFF2-40B4-BE49-F238E27FC236}">
                <a16:creationId xmlns:a16="http://schemas.microsoft.com/office/drawing/2014/main" id="{B40FB197-9F9F-08F4-9008-A2F11C9CEE77}"/>
              </a:ext>
            </a:extLst>
          </p:cNvPr>
          <p:cNvSpPr/>
          <p:nvPr/>
        </p:nvSpPr>
        <p:spPr>
          <a:xfrm>
            <a:off x="9407130" y="4563075"/>
            <a:ext cx="2480400" cy="508463"/>
          </a:xfrm>
          <a:prstGeom prst="roundRect">
            <a:avLst>
              <a:gd name="adj" fmla="val 46280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77CDE4-DBB4-3535-FA2B-4ED18D448D19}"/>
              </a:ext>
            </a:extLst>
          </p:cNvPr>
          <p:cNvSpPr txBox="1"/>
          <p:nvPr/>
        </p:nvSpPr>
        <p:spPr>
          <a:xfrm>
            <a:off x="9627263" y="4674242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00</a:t>
            </a:r>
            <a:endParaRPr kumimoji="0" lang="ru-RU" sz="200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938C7C-7D17-AB44-E7FB-657B9AF47E0C}"/>
              </a:ext>
            </a:extLst>
          </p:cNvPr>
          <p:cNvSpPr txBox="1"/>
          <p:nvPr/>
        </p:nvSpPr>
        <p:spPr>
          <a:xfrm>
            <a:off x="9842018" y="4698201"/>
            <a:ext cx="1702783" cy="2787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altLang="en-US" sz="2000" b="1" dirty="0">
                <a:solidFill>
                  <a:schemeClr val="accent6"/>
                </a:solidFill>
                <a:cs typeface="Times New Roman" panose="02020603050405020304" charset="0"/>
              </a:rPr>
              <a:t>Результат</a:t>
            </a:r>
            <a:endParaRPr kumimoji="0" lang="ru-RU" sz="2400" b="1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A5972CAD-11C0-33B1-D5AA-E70F66D343A2}"/>
              </a:ext>
            </a:extLst>
          </p:cNvPr>
          <p:cNvSpPr/>
          <p:nvPr/>
        </p:nvSpPr>
        <p:spPr>
          <a:xfrm>
            <a:off x="442914" y="1409750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sz="1600" b="1" dirty="0">
                <a:solidFill>
                  <a:schemeClr val="accent6"/>
                </a:solidFill>
              </a:rPr>
              <a:t>Поиск и обработка данных</a:t>
            </a:r>
          </a:p>
          <a:p>
            <a:pPr algn="ctr" defTabSz="825500" hangingPunct="0"/>
            <a:endParaRPr kumimoji="0" lang="ru-RU" sz="1600" b="1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9E99AB-00EF-5E6C-076C-8B0E2307DCAF}"/>
              </a:ext>
            </a:extLst>
          </p:cNvPr>
          <p:cNvSpPr txBox="1"/>
          <p:nvPr/>
        </p:nvSpPr>
        <p:spPr>
          <a:xfrm>
            <a:off x="594025" y="2621605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1</a:t>
            </a: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2E343490-82F1-EBDA-9EA8-42BF7B585855}"/>
              </a:ext>
            </a:extLst>
          </p:cNvPr>
          <p:cNvSpPr/>
          <p:nvPr/>
        </p:nvSpPr>
        <p:spPr>
          <a:xfrm>
            <a:off x="3376011" y="1405641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sz="1600" b="1" dirty="0">
                <a:solidFill>
                  <a:schemeClr val="accent6"/>
                </a:solidFill>
              </a:rPr>
              <a:t>Выбор библиотек и моделей</a:t>
            </a:r>
          </a:p>
          <a:p>
            <a:pPr algn="ctr" defTabSz="825500" hangingPunct="0"/>
            <a:endParaRPr lang="ru-RU" altLang="en-US" sz="1600" b="1" dirty="0">
              <a:solidFill>
                <a:schemeClr val="accent6"/>
              </a:solidFill>
              <a:cs typeface="Times New Roman" panose="020206030504050203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140726-4DC9-511D-970E-7CC38DB81B01}"/>
              </a:ext>
            </a:extLst>
          </p:cNvPr>
          <p:cNvSpPr txBox="1"/>
          <p:nvPr/>
        </p:nvSpPr>
        <p:spPr>
          <a:xfrm>
            <a:off x="3527122" y="2627603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2</a:t>
            </a:r>
            <a:endParaRPr kumimoji="0" lang="ru-RU" sz="200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0CE3BE6E-5644-AF23-E8AB-B5315AA1EE28}"/>
              </a:ext>
            </a:extLst>
          </p:cNvPr>
          <p:cNvSpPr/>
          <p:nvPr/>
        </p:nvSpPr>
        <p:spPr>
          <a:xfrm>
            <a:off x="6309108" y="1405641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sz="1600" b="1" dirty="0">
                <a:solidFill>
                  <a:schemeClr val="accent6"/>
                </a:solidFill>
              </a:rPr>
              <a:t>Обучение и тестирование моделей</a:t>
            </a:r>
          </a:p>
          <a:p>
            <a:pPr algn="ctr" defTabSz="825500" hangingPunct="0"/>
            <a:endParaRPr lang="ru-RU" altLang="en-US" sz="1600" b="1" dirty="0">
              <a:solidFill>
                <a:schemeClr val="accent6"/>
              </a:solidFill>
              <a:cs typeface="Times New Roman" panose="020206030504050203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8C8A7F-EDE7-4453-B839-8E393DF1DFB5}"/>
              </a:ext>
            </a:extLst>
          </p:cNvPr>
          <p:cNvSpPr txBox="1"/>
          <p:nvPr/>
        </p:nvSpPr>
        <p:spPr>
          <a:xfrm>
            <a:off x="6460219" y="2608720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3</a:t>
            </a: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ABC62D4A-AD61-7A4F-D33C-8B058EB80142}"/>
              </a:ext>
            </a:extLst>
          </p:cNvPr>
          <p:cNvSpPr/>
          <p:nvPr/>
        </p:nvSpPr>
        <p:spPr>
          <a:xfrm>
            <a:off x="9242205" y="1405641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sz="1600" b="1" dirty="0">
                <a:solidFill>
                  <a:schemeClr val="accent6"/>
                </a:solidFill>
              </a:rPr>
              <a:t>Проверка качества предсказаний</a:t>
            </a:r>
          </a:p>
          <a:p>
            <a:pPr algn="ctr" defTabSz="825500" hangingPunct="0"/>
            <a:endParaRPr lang="ru-RU" altLang="en-US" sz="1600" b="1" dirty="0">
              <a:solidFill>
                <a:schemeClr val="accent6"/>
              </a:solidFill>
              <a:cs typeface="Times New Roman" panose="020206030504050203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09A5E5-F5F0-FB98-8D79-2278CA2D7A73}"/>
              </a:ext>
            </a:extLst>
          </p:cNvPr>
          <p:cNvSpPr txBox="1"/>
          <p:nvPr/>
        </p:nvSpPr>
        <p:spPr>
          <a:xfrm>
            <a:off x="9371190" y="2570124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4</a:t>
            </a:r>
          </a:p>
        </p:txBody>
      </p: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7B8B9877-89E1-0D95-7BD7-EE93F55638F9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3253162" y="2221256"/>
            <a:ext cx="122849" cy="4109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96A21E33-5EAD-5718-E0B2-53BDACD627ED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6186259" y="2221256"/>
            <a:ext cx="122849" cy="0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CF7F79A7-8DDE-865C-5A73-175AB69DF269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9119356" y="2221256"/>
            <a:ext cx="122849" cy="0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Соединительная линия уступом 50">
            <a:extLst>
              <a:ext uri="{FF2B5EF4-FFF2-40B4-BE49-F238E27FC236}">
                <a16:creationId xmlns:a16="http://schemas.microsoft.com/office/drawing/2014/main" id="{E07C23B4-38AF-2D0F-BB08-49410791B837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>
          <a:xfrm rot="5400000">
            <a:off x="5734839" y="-932391"/>
            <a:ext cx="943228" cy="8881753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5D579D37-9140-E28D-DA70-B440F5EA30F9}"/>
              </a:ext>
            </a:extLst>
          </p:cNvPr>
          <p:cNvSpPr/>
          <p:nvPr/>
        </p:nvSpPr>
        <p:spPr>
          <a:xfrm>
            <a:off x="360452" y="3980099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sz="1600" b="1" dirty="0">
                <a:solidFill>
                  <a:schemeClr val="accent6"/>
                </a:solidFill>
              </a:rPr>
              <a:t>Разработка визуализации прогнозов</a:t>
            </a:r>
          </a:p>
          <a:p>
            <a:pPr algn="ctr" defTabSz="825500" hangingPunct="0"/>
            <a:endParaRPr lang="ru-RU" altLang="en-US" sz="1600" b="1" dirty="0">
              <a:solidFill>
                <a:schemeClr val="accent6"/>
              </a:solidFill>
              <a:cs typeface="Times New Roman" panose="0202060305040502030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9A8677-32B1-937A-4AF8-D0B55871F6DE}"/>
              </a:ext>
            </a:extLst>
          </p:cNvPr>
          <p:cNvSpPr txBox="1"/>
          <p:nvPr/>
        </p:nvSpPr>
        <p:spPr>
          <a:xfrm>
            <a:off x="594025" y="5184512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5</a:t>
            </a: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9E4E6A8B-37B3-28E5-5248-4F446B41514C}"/>
              </a:ext>
            </a:extLst>
          </p:cNvPr>
          <p:cNvSpPr/>
          <p:nvPr/>
        </p:nvSpPr>
        <p:spPr>
          <a:xfrm>
            <a:off x="3376011" y="3980099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1600" b="1" dirty="0">
                <a:solidFill>
                  <a:schemeClr val="accent6"/>
                </a:solidFill>
                <a:cs typeface="Times New Roman" panose="02020603050405020304" charset="0"/>
              </a:rPr>
              <a:t>Формирование готовой работы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2EFCC8-9810-CA11-23B8-2CEAC07D35A4}"/>
              </a:ext>
            </a:extLst>
          </p:cNvPr>
          <p:cNvSpPr txBox="1"/>
          <p:nvPr/>
        </p:nvSpPr>
        <p:spPr>
          <a:xfrm>
            <a:off x="3538022" y="5211842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6</a:t>
            </a:r>
          </a:p>
        </p:txBody>
      </p: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397EB3E4-AEE0-E3B1-E7D7-F6ABDCC6B5F9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>
            <a:off x="3170700" y="4795714"/>
            <a:ext cx="205311" cy="0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B82B6F63-1E8B-EB2B-52C8-8D7D997B0A14}"/>
              </a:ext>
            </a:extLst>
          </p:cNvPr>
          <p:cNvCxnSpPr>
            <a:stCxn id="21" idx="3"/>
            <a:endCxn id="45" idx="1"/>
          </p:cNvCxnSpPr>
          <p:nvPr/>
        </p:nvCxnSpPr>
        <p:spPr>
          <a:xfrm>
            <a:off x="6186259" y="4795714"/>
            <a:ext cx="3220871" cy="21593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607185824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A5C31-0DD3-15BA-E907-59EC25C36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1CA3AC2-68AE-DDA5-BB68-09A1D589D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11302400" cy="647700"/>
          </a:xfrm>
        </p:spPr>
        <p:txBody>
          <a:bodyPr>
            <a:normAutofit/>
          </a:bodyPr>
          <a:lstStyle/>
          <a:p>
            <a:r>
              <a:rPr lang="ru-RU" sz="2400" b="1" dirty="0">
                <a:latin typeface="+mj-lt"/>
                <a:cs typeface="Times New Roman" panose="02020603050405020304" pitchFamily="18" charset="0"/>
              </a:rPr>
              <a:t>Модель №1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 Prophet</a:t>
            </a:r>
            <a:endParaRPr lang="ru-RU" sz="2400" b="1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3FC10F-1AA8-4B03-B95A-89B9735FB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459" y="1269743"/>
            <a:ext cx="9377082" cy="465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14555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A5A2E-99EA-B84B-4EDF-3D9C74EED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C640889-2A7A-CFBD-A243-8B7D1E1B1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25" y="315576"/>
            <a:ext cx="11302400" cy="647700"/>
          </a:xfrm>
        </p:spPr>
        <p:txBody>
          <a:bodyPr>
            <a:normAutofit/>
          </a:bodyPr>
          <a:lstStyle/>
          <a:p>
            <a:r>
              <a:rPr lang="ru-RU" sz="2400" b="1" dirty="0">
                <a:latin typeface="+mj-lt"/>
                <a:cs typeface="Times New Roman" panose="02020603050405020304" pitchFamily="18" charset="0"/>
              </a:rPr>
              <a:t>Модель №2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+mj-lt"/>
                <a:cs typeface="Times New Roman" panose="02020603050405020304" pitchFamily="18" charset="0"/>
              </a:rPr>
              <a:t>CatBoost</a:t>
            </a:r>
            <a:endParaRPr lang="ru-RU" sz="2400" b="1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1AEBBD-D3B9-4AEE-AC69-CB71F19E5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914400"/>
            <a:ext cx="110299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14973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D46D5-1B5C-3FBC-2E24-FA47B0036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9283680-6EE1-4DB8-5F34-7CC8C2ECF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428" y="542880"/>
            <a:ext cx="11302400" cy="647700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+mj-lt"/>
                <a:cs typeface="Times New Roman" panose="02020603050405020304" pitchFamily="18" charset="0"/>
              </a:rPr>
              <a:t>Вывод</a:t>
            </a:r>
            <a:r>
              <a:rPr lang="ru-RU" sz="4000" dirty="0">
                <a:latin typeface="+mj-lt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0079B9-9E81-1B4F-6451-C5E9B1A02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1819" y="1531346"/>
            <a:ext cx="5946569" cy="3844886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D5307BA0-DA66-C9AC-0562-F6576DB5B185}"/>
              </a:ext>
            </a:extLst>
          </p:cNvPr>
          <p:cNvSpPr/>
          <p:nvPr/>
        </p:nvSpPr>
        <p:spPr>
          <a:xfrm>
            <a:off x="488428" y="2577702"/>
            <a:ext cx="5171610" cy="1702594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1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sz="2400" b="1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Модель №</a:t>
            </a:r>
            <a:r>
              <a:rPr kumimoji="0" lang="en-US" sz="2400" b="1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2</a:t>
            </a:r>
            <a:r>
              <a:rPr kumimoji="0" lang="ru-RU" sz="2400" b="1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 </a:t>
            </a:r>
            <a:r>
              <a:rPr lang="en-US" sz="2400" b="1" dirty="0" err="1">
                <a:sym typeface="CoFo Sans" panose="020B0503030202060203"/>
              </a:rPr>
              <a:t>CatBoost</a:t>
            </a:r>
            <a:endParaRPr kumimoji="0" lang="en-US" sz="2400" b="1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ru-RU" sz="2400" b="1" dirty="0">
                <a:sym typeface="CoFo Sans" panose="020B0503030202060203"/>
              </a:rPr>
              <a:t> </a:t>
            </a:r>
            <a:r>
              <a:rPr kumimoji="0" lang="ru-RU" sz="2400" b="1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 panose="020B0503030202060203"/>
              </a:rPr>
              <a:t>самая точная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ru-RU" sz="2800" b="1" dirty="0"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343362562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B07CE289-B926-4BE2-81F5-AD4A27E48644}"/>
              </a:ext>
            </a:extLst>
          </p:cNvPr>
          <p:cNvSpPr/>
          <p:nvPr/>
        </p:nvSpPr>
        <p:spPr>
          <a:xfrm>
            <a:off x="251012" y="233082"/>
            <a:ext cx="2563906" cy="1057835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FCBD56-DA34-4955-9B5B-0208972E9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786" y="601662"/>
            <a:ext cx="1520357" cy="320674"/>
          </a:xfrm>
        </p:spPr>
        <p:txBody>
          <a:bodyPr/>
          <a:lstStyle/>
          <a:p>
            <a:r>
              <a:rPr lang="ru-RU" b="1" dirty="0">
                <a:solidFill>
                  <a:schemeClr val="tx1"/>
                </a:solidFill>
              </a:rPr>
              <a:t>Пример</a:t>
            </a:r>
            <a:r>
              <a:rPr lang="ru-RU" b="1" dirty="0"/>
              <a:t> </a:t>
            </a:r>
            <a:r>
              <a:rPr lang="ru-RU" b="1" dirty="0">
                <a:solidFill>
                  <a:schemeClr val="tx1"/>
                </a:solidFill>
              </a:rPr>
              <a:t>ПО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CB5E1F-117E-429C-A7D9-8CD1C8B5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317" y="1748118"/>
            <a:ext cx="9481447" cy="488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6255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 panose="020B050303020206020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 panose="020B050303020206020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89</Words>
  <Application>Microsoft Office PowerPoint</Application>
  <PresentationFormat>Широкоэкранный</PresentationFormat>
  <Paragraphs>33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CoFo Sans (Основной текст)</vt:lpstr>
      <vt:lpstr>Arial</vt:lpstr>
      <vt:lpstr>CoFo Sans Medium</vt:lpstr>
      <vt:lpstr>Calibri</vt:lpstr>
      <vt:lpstr>CoFo Sans</vt:lpstr>
      <vt:lpstr>Тема1</vt:lpstr>
      <vt:lpstr>Разработка модели прогнозирования объема тендера на арматуру </vt:lpstr>
      <vt:lpstr>Презентация PowerPoint</vt:lpstr>
      <vt:lpstr>Презентация PowerPoint</vt:lpstr>
      <vt:lpstr>Выполнение работы:</vt:lpstr>
      <vt:lpstr>Модель №1 Prophet</vt:lpstr>
      <vt:lpstr>Модель №2 CatBoost</vt:lpstr>
      <vt:lpstr>Вывод:</vt:lpstr>
      <vt:lpstr>Пример ПО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для инвесторов ГК «Самолет»</dc:title>
  <dc:creator>Рукавишникова Александра</dc:creator>
  <cp:lastModifiedBy>User</cp:lastModifiedBy>
  <cp:revision>953</cp:revision>
  <dcterms:created xsi:type="dcterms:W3CDTF">2022-08-25T11:16:00Z</dcterms:created>
  <dcterms:modified xsi:type="dcterms:W3CDTF">2025-03-25T10:49:39Z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F1B83BB0377C4C24B0430A86A3830D18</vt:lpwstr>
  </property>
  <property fmtid="{D5CDD505-2E9C-101B-9397-08002B2CF9AE}" pid="3" name="KSOProductBuildVer">
    <vt:lpwstr>1049-11.2.0.11225</vt:lpwstr>
  </property>
</Properties>
</file>